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51" r:id="rId6"/>
    <p:sldId id="378" r:id="rId7"/>
    <p:sldId id="377" r:id="rId8"/>
    <p:sldId id="380" r:id="rId9"/>
    <p:sldId id="379" r:id="rId10"/>
    <p:sldId id="382" r:id="rId11"/>
    <p:sldId id="381" r:id="rId12"/>
    <p:sldId id="384" r:id="rId13"/>
    <p:sldId id="383" r:id="rId14"/>
    <p:sldId id="376" r:id="rId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79646"/>
    <a:srgbClr val="E3A81B"/>
    <a:srgbClr val="9D63F0"/>
    <a:srgbClr val="B4EB6C"/>
    <a:srgbClr val="E96D86"/>
    <a:srgbClr val="1AB39F"/>
    <a:srgbClr val="0070C0"/>
    <a:srgbClr val="3333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3" autoAdjust="0"/>
    <p:restoredTop sz="80776" autoAdjust="0"/>
  </p:normalViewPr>
  <p:slideViewPr>
    <p:cSldViewPr>
      <p:cViewPr varScale="1">
        <p:scale>
          <a:sx n="93" d="100"/>
          <a:sy n="93" d="100"/>
        </p:scale>
        <p:origin x="612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2/27/2018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2/26/2018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222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3451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7332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6926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024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34A5-68F4-4EA5-9C5D-FCFFED1404A8}" type="datetime1">
              <a:rPr lang="en-US" smtClean="0"/>
              <a:t>2/26/2018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For Internal Use Only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E13BA-C66A-4729-BF90-C5E37558B4D0}" type="datetime1">
              <a:rPr lang="en-US" smtClean="0"/>
              <a:t>2/26/2018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For Internal Use Only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13168" cy="706090"/>
          </a:xfrm>
        </p:spPr>
        <p:txBody>
          <a:bodyPr>
            <a:normAutofit/>
          </a:bodyPr>
          <a:lstStyle>
            <a:lvl1pPr>
              <a:defRPr sz="32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828" y="1052736"/>
            <a:ext cx="10513168" cy="5256584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14577" y="6632402"/>
            <a:ext cx="1396259" cy="180974"/>
          </a:xfrm>
        </p:spPr>
        <p:txBody>
          <a:bodyPr/>
          <a:lstStyle/>
          <a:p>
            <a:fld id="{84F13F41-809B-434E-A467-02E5D1330186}" type="datetime1">
              <a:rPr lang="en-US" smtClean="0"/>
              <a:t>2/26/2018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7763" y="6632402"/>
            <a:ext cx="7590796" cy="180974"/>
          </a:xfrm>
        </p:spPr>
        <p:txBody>
          <a:bodyPr/>
          <a:lstStyle>
            <a:lvl1pPr>
              <a:defRPr sz="1000"/>
            </a:lvl1pPr>
          </a:lstStyle>
          <a:p>
            <a:pPr eaLnBrk="0" hangingPunct="0"/>
            <a:r>
              <a:rPr lang="en-US" altLang="zh-CN" dirty="0">
                <a:solidFill>
                  <a:srgbClr val="00545D"/>
                </a:solidFill>
                <a:ea typeface="MS PGothic" pitchFamily="34" charset="-128"/>
              </a:rPr>
              <a:t>Confidential – For Internal Use Only</a:t>
            </a:r>
            <a:endParaRPr lang="en-GB" altLang="zh-CN" sz="1100" dirty="0">
              <a:solidFill>
                <a:srgbClr val="00545D"/>
              </a:solidFill>
              <a:ea typeface="MS PGothic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98868" y="6632402"/>
            <a:ext cx="1143001" cy="180974"/>
          </a:xfrm>
        </p:spPr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57763" y="894730"/>
            <a:ext cx="1059323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52E05-1F02-4080-B6D4-EB6EC9F3E117}" type="datetime1">
              <a:rPr lang="en-US" smtClean="0"/>
              <a:t>2/26/2018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 eaLnBrk="0" hangingPunct="0"/>
            <a:r>
              <a:rPr lang="en-US" altLang="zh-CN" dirty="0">
                <a:solidFill>
                  <a:srgbClr val="00545D"/>
                </a:solidFill>
                <a:ea typeface="MS PGothic" pitchFamily="34" charset="-128"/>
              </a:rPr>
              <a:t>Confidential – For Internal Use Only</a:t>
            </a:r>
            <a:endParaRPr lang="en-GB" altLang="zh-CN" sz="1100" dirty="0">
              <a:solidFill>
                <a:srgbClr val="00545D"/>
              </a:solidFill>
              <a:ea typeface="MS PGothic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484E-F7AE-4625-AB99-48D05EB56A87}" type="datetime1">
              <a:rPr lang="en-US" smtClean="0"/>
              <a:t>2/26/2018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 eaLnBrk="0" hangingPunct="0"/>
            <a:r>
              <a:rPr lang="en-US" altLang="zh-CN" dirty="0">
                <a:solidFill>
                  <a:srgbClr val="00545D"/>
                </a:solidFill>
                <a:ea typeface="MS PGothic" pitchFamily="34" charset="-128"/>
              </a:rPr>
              <a:t>Confidential – For Internal Use Only</a:t>
            </a:r>
            <a:endParaRPr lang="en-GB" altLang="zh-CN" sz="1100" dirty="0">
              <a:solidFill>
                <a:srgbClr val="00545D"/>
              </a:solidFill>
              <a:ea typeface="MS PGothic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3C7A6-4F8A-4450-A748-EBAF5BEAE07D}" type="datetime1">
              <a:rPr lang="en-US" smtClean="0"/>
              <a:t>2/26/2018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For Internal Use Only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483A-DB90-4AE3-AEE0-8F0F27AB83DE}" type="datetime1">
              <a:rPr lang="en-US" smtClean="0"/>
              <a:t>2/26/2018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For Internal Use Only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E0D3B-0C5B-456B-929F-F8BB63AA4158}" type="datetime1">
              <a:rPr lang="en-US" smtClean="0"/>
              <a:t>2/26/2018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For Internal Use Only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2AF11-2C03-4B4D-BDB7-2486B3A330E3}" type="datetime1">
              <a:rPr lang="en-US" smtClean="0"/>
              <a:t>2/26/2018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For Internal Use Only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29660-67E1-4B86-9939-5926D5BED3BE}" type="datetime1">
              <a:rPr lang="en-US" smtClean="0"/>
              <a:t>2/26/2018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For Internal Use Only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632402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7A9FB19-F3AC-44D4-9ABA-870329E79E2A}" type="datetime1">
              <a:rPr lang="en-US" smtClean="0"/>
              <a:t>2/26/2018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632402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pPr eaLnBrk="0" hangingPunct="0"/>
            <a:r>
              <a:rPr lang="en-US" altLang="zh-CN" dirty="0">
                <a:solidFill>
                  <a:srgbClr val="00545D"/>
                </a:solidFill>
                <a:ea typeface="MS PGothic" pitchFamily="34" charset="-128"/>
              </a:rPr>
              <a:t>Confidential – For Internal Use Only</a:t>
            </a:r>
            <a:endParaRPr lang="en-GB" altLang="zh-CN" sz="1100" dirty="0">
              <a:solidFill>
                <a:srgbClr val="00545D"/>
              </a:solidFill>
              <a:ea typeface="MS PGothic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632402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/>
              <a:pPr/>
              <a:t>‹#›</a:t>
            </a:fld>
            <a:endParaRPr/>
          </a:p>
        </p:txBody>
      </p:sp>
      <p:pic>
        <p:nvPicPr>
          <p:cNvPr id="7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lum bright="4000"/>
          </a:blip>
          <a:srcRect/>
          <a:stretch>
            <a:fillRect/>
          </a:stretch>
        </p:blipFill>
        <p:spPr bwMode="auto">
          <a:xfrm>
            <a:off x="10270876" y="274638"/>
            <a:ext cx="164465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wmf"/><Relationship Id="rId18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gif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3.wmf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oleObject" Target="../embeddings/oleObject2.bin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cap="none" dirty="0"/>
              <a:t>AIP</a:t>
            </a:r>
            <a:r>
              <a:rPr lang="zh-CN" altLang="en-US" cap="none" dirty="0"/>
              <a:t>电子签章管理系统</a:t>
            </a:r>
            <a:endParaRPr lang="en-US" sz="2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352128"/>
          </a:xfrm>
        </p:spPr>
        <p:txBody>
          <a:bodyPr>
            <a:noAutofit/>
          </a:bodyPr>
          <a:lstStyle/>
          <a:p>
            <a:r>
              <a:rPr lang="en-US" sz="1600" dirty="0"/>
              <a:t>Version: </a:t>
            </a:r>
            <a:r>
              <a:rPr lang="en-US" altLang="zh-CN" sz="1600" dirty="0"/>
              <a:t>1.0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Date: 09</a:t>
            </a:r>
            <a:r>
              <a:rPr lang="en-US" altLang="zh-CN" sz="1600" dirty="0"/>
              <a:t>-01-2017</a:t>
            </a:r>
            <a:endParaRPr lang="en-US" sz="1600" dirty="0"/>
          </a:p>
          <a:p>
            <a:endParaRPr lang="en-US" sz="1600" dirty="0"/>
          </a:p>
          <a:p>
            <a:pPr>
              <a:spcAft>
                <a:spcPts val="1200"/>
              </a:spcAft>
            </a:pPr>
            <a:r>
              <a:rPr lang="en-US" sz="1600" dirty="0"/>
              <a:t>Prepared by: </a:t>
            </a:r>
          </a:p>
        </p:txBody>
      </p:sp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29290E-5CD6-4C85-A7A8-899B9051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3F41-809B-434E-A467-02E5D1330186}" type="datetime1">
              <a:rPr lang="en-US" smtClean="0"/>
              <a:t>2/27/2018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140B7-DD23-460D-A179-99D6A1F3E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 altLang="zh-CN">
                <a:solidFill>
                  <a:srgbClr val="00545D"/>
                </a:solidFill>
                <a:ea typeface="MS PGothic" pitchFamily="34" charset="-128"/>
              </a:rPr>
              <a:t>Confidential – For Internal Use Only</a:t>
            </a:r>
            <a:endParaRPr lang="en-GB" altLang="zh-CN" sz="1100" dirty="0">
              <a:solidFill>
                <a:srgbClr val="00545D"/>
              </a:solidFill>
              <a:ea typeface="MS PGothic" pitchFamily="34" charset="-128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113788-BEF0-4DD2-84D5-7B037D6CA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E276D8-86ED-4531-8BC5-F14A4E81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188640"/>
            <a:ext cx="10513168" cy="706090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成本收益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273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514577" y="6632402"/>
            <a:ext cx="1396259" cy="180974"/>
          </a:xfrm>
        </p:spPr>
        <p:txBody>
          <a:bodyPr/>
          <a:lstStyle/>
          <a:p>
            <a:fld id="{84F13F41-809B-434E-A467-02E5D1330186}" type="datetime1">
              <a:rPr lang="en-US" smtClean="0"/>
              <a:t>2/26/2018</a:t>
            </a:fld>
            <a:endParaRPr 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868" y="6632402"/>
            <a:ext cx="1143001" cy="180974"/>
          </a:xfrm>
        </p:spPr>
        <p:txBody>
          <a:bodyPr/>
          <a:lstStyle/>
          <a:p>
            <a:fld id="{F36C87F6-986D-49E6-AF40-1B3A1EE8064D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11" name="Rectangle 6"/>
          <p:cNvSpPr/>
          <p:nvPr/>
        </p:nvSpPr>
        <p:spPr>
          <a:xfrm>
            <a:off x="10315872" y="4919437"/>
            <a:ext cx="1828800" cy="9144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/>
          <p:cNvSpPr/>
          <p:nvPr/>
        </p:nvSpPr>
        <p:spPr>
          <a:xfrm>
            <a:off x="4753273" y="5898976"/>
            <a:ext cx="5468007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/>
          <p:cNvSpPr/>
          <p:nvPr/>
        </p:nvSpPr>
        <p:spPr>
          <a:xfrm>
            <a:off x="3000673" y="5898976"/>
            <a:ext cx="1702675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50" y="5157192"/>
            <a:ext cx="4779646" cy="4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概要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53C0-F559-41D5-A10E-8C9B16ACE7B3}" type="datetime1">
              <a:rPr lang="en-US" smtClean="0"/>
              <a:t>2/26/2018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 altLang="zh-CN" dirty="0">
                <a:solidFill>
                  <a:srgbClr val="00545D"/>
                </a:solidFill>
                <a:ea typeface="MS PGothic" pitchFamily="34" charset="-128"/>
              </a:rPr>
              <a:t>Confidential – For Internal Use Only</a:t>
            </a:r>
            <a:endParaRPr lang="en-GB" altLang="zh-CN" sz="1100" dirty="0">
              <a:solidFill>
                <a:srgbClr val="00545D"/>
              </a:solidFill>
              <a:ea typeface="MS PGothic" pitchFamily="34" charset="-128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B6B63E56-D641-4CC5-A369-B19234DA4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292" y="2689756"/>
            <a:ext cx="2088232" cy="50958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5DB2215F-9498-4DBA-B9D3-C33CCA9D9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219" y="1969676"/>
            <a:ext cx="55015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9BB021FA-BA73-475A-8B22-7446420E1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292" y="3409836"/>
            <a:ext cx="2088232" cy="509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021A76C3-98F3-4E79-8240-B4C2DD9A5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292" y="1969676"/>
            <a:ext cx="2088232" cy="509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2F83987E-6FC9-4D3E-B6BB-55EA7645EACF}"/>
              </a:ext>
            </a:extLst>
          </p:cNvPr>
          <p:cNvSpPr txBox="1"/>
          <p:nvPr/>
        </p:nvSpPr>
        <p:spPr>
          <a:xfrm>
            <a:off x="4366219" y="2687828"/>
            <a:ext cx="55015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359DD0A1-1D2C-476E-9137-8B67BA7A2F5F}"/>
              </a:ext>
            </a:extLst>
          </p:cNvPr>
          <p:cNvSpPr txBox="1"/>
          <p:nvPr/>
        </p:nvSpPr>
        <p:spPr>
          <a:xfrm>
            <a:off x="4366219" y="3407908"/>
            <a:ext cx="55015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7320F664-6D38-4467-8AC9-C5282A079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292" y="4129916"/>
            <a:ext cx="2088232" cy="509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成本收益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C6E99B48-2AE4-4DD7-9287-C833BA831EDD}"/>
              </a:ext>
            </a:extLst>
          </p:cNvPr>
          <p:cNvSpPr txBox="1"/>
          <p:nvPr/>
        </p:nvSpPr>
        <p:spPr>
          <a:xfrm>
            <a:off x="4366219" y="4129916"/>
            <a:ext cx="55015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5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53C0-F559-41D5-A10E-8C9B16ACE7B3}" type="datetime1">
              <a:rPr lang="en-US" smtClean="0"/>
              <a:t>2/26/2018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 altLang="zh-CN" dirty="0">
                <a:solidFill>
                  <a:srgbClr val="00545D"/>
                </a:solidFill>
                <a:ea typeface="MS PGothic" pitchFamily="34" charset="-128"/>
              </a:rPr>
              <a:t>Confidential – For Internal Use Only</a:t>
            </a:r>
            <a:endParaRPr lang="en-GB" altLang="zh-CN" sz="1100" dirty="0">
              <a:solidFill>
                <a:srgbClr val="00545D"/>
              </a:solidFill>
              <a:ea typeface="MS PGothic" pitchFamily="34" charset="-12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152ADA-6E4E-4DF3-8B90-82335FE6E145}"/>
              </a:ext>
            </a:extLst>
          </p:cNvPr>
          <p:cNvSpPr/>
          <p:nvPr/>
        </p:nvSpPr>
        <p:spPr>
          <a:xfrm>
            <a:off x="837828" y="1355731"/>
            <a:ext cx="1039122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目前流程：</a:t>
            </a:r>
            <a:endParaRPr lang="en-US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当前任何需要盖章签字的文档都必须打印出来且使用人工进行传递，无论从效率，环保以及企业形象来看，都处在一个很低的应用水平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en-US" altLang="zh-CN" sz="2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将来流程</a:t>
            </a:r>
            <a:r>
              <a:rPr lang="en-US" altLang="zh-CN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lang="zh-CN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将签章和文件管理功能进行集成，并与已存在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电子传真机使用方法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企业微信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OA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审批流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相配合，可形成从电子文件源头，到签章申请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文件签章，文件签名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存档，文件下载给最终用户等一整套的系统流程，且整个系统流程无需打印出纸质单据，这样可极大提高签章效率和办公成本，而且由于使用了公私钥加密的签章系统模块，从而在文件的保密性和完整性上也做到了提升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7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006DC7-3F53-4AFD-BDA9-672621BF1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348" y="5022678"/>
            <a:ext cx="3114584" cy="1631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828" y="188640"/>
            <a:ext cx="10513168" cy="70609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553C0-F559-41D5-A10E-8C9B16ACE7B3}" type="datetime1">
              <a:rPr lang="en-US" smtClean="0"/>
              <a:t>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0" hangingPunct="0"/>
            <a:r>
              <a:rPr lang="en-US" altLang="zh-CN" dirty="0">
                <a:solidFill>
                  <a:srgbClr val="00545D"/>
                </a:solidFill>
                <a:ea typeface="MS PGothic" pitchFamily="34" charset="-128"/>
              </a:rPr>
              <a:t>Confidential – For Internal Use Only</a:t>
            </a:r>
            <a:endParaRPr lang="en-GB" altLang="zh-CN" sz="1100" dirty="0">
              <a:solidFill>
                <a:srgbClr val="00545D"/>
              </a:solidFill>
              <a:ea typeface="MS PGothic" pitchFamily="34" charset="-128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F018580-F95E-457D-8D4B-8152D1CB0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52" y="4293096"/>
            <a:ext cx="1695091" cy="2339306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1E2D7AF8-6B9C-44C8-A55C-E6A8D98F001F}"/>
              </a:ext>
            </a:extLst>
          </p:cNvPr>
          <p:cNvSpPr/>
          <p:nvPr/>
        </p:nvSpPr>
        <p:spPr>
          <a:xfrm>
            <a:off x="2811398" y="5730423"/>
            <a:ext cx="1364195" cy="530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2DE81BB-BFC9-48C5-8772-3649396C27AE}"/>
              </a:ext>
            </a:extLst>
          </p:cNvPr>
          <p:cNvGrpSpPr/>
          <p:nvPr/>
        </p:nvGrpSpPr>
        <p:grpSpPr>
          <a:xfrm>
            <a:off x="10114227" y="2967828"/>
            <a:ext cx="1677583" cy="1235004"/>
            <a:chOff x="4915670" y="2708920"/>
            <a:chExt cx="1642365" cy="1670943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D1301E7-6938-40C7-83D1-CFB8C69E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308" y="2708920"/>
              <a:ext cx="1157091" cy="891389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E77917F2-3AC7-485D-9B02-98007EF5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5670" y="3558681"/>
              <a:ext cx="1642365" cy="821182"/>
            </a:xfrm>
            <a:prstGeom prst="rect">
              <a:avLst/>
            </a:prstGeom>
          </p:spPr>
        </p:pic>
        <p:sp>
          <p:nvSpPr>
            <p:cNvPr id="27" name="AutoShape 4" descr="https://timgsa.baidu.com/timg?image&amp;quality=80&amp;size=b9999_10000&amp;sec=1501733511075&amp;di=eacedcf4ee9f013a5da9c23e0d3b6f29&amp;imgtype=0&amp;src=http%3A%2F%2Fupload.dg165.com%2Fuploads%2Fallimg%2F160522%2F2304414a8-1.png%3FimageMogr2%2Fstrip%2Finterlace%2F1%2Fquality%2F85%2Fformat%2Fpng">
              <a:extLst>
                <a:ext uri="{FF2B5EF4-FFF2-40B4-BE49-F238E27FC236}">
                  <a16:creationId xmlns:a16="http://schemas.microsoft.com/office/drawing/2014/main" id="{B856910E-A354-4288-9CA8-4C23F9ECDF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2013" y="3376104"/>
              <a:ext cx="205295" cy="205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5DACBF7E-9692-4016-B320-A9EF6E6054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4221088"/>
            <a:ext cx="760341" cy="760341"/>
          </a:xfrm>
          <a:prstGeom prst="rect">
            <a:avLst/>
          </a:prstGeom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DE0D54DC-7F1E-429B-819E-C06741C0180E}"/>
              </a:ext>
            </a:extLst>
          </p:cNvPr>
          <p:cNvSpPr/>
          <p:nvPr/>
        </p:nvSpPr>
        <p:spPr>
          <a:xfrm rot="13610906" flipV="1">
            <a:off x="9786916" y="2419988"/>
            <a:ext cx="900618" cy="284775"/>
          </a:xfrm>
          <a:prstGeom prst="rightArrow">
            <a:avLst>
              <a:gd name="adj1" fmla="val 6437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854A3E7-FCF7-477B-B24F-038FE908CD0F}"/>
              </a:ext>
            </a:extLst>
          </p:cNvPr>
          <p:cNvGrpSpPr/>
          <p:nvPr/>
        </p:nvGrpSpPr>
        <p:grpSpPr>
          <a:xfrm>
            <a:off x="8370763" y="1025226"/>
            <a:ext cx="1171821" cy="1637353"/>
            <a:chOff x="10194957" y="1242737"/>
            <a:chExt cx="1561786" cy="220305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16DC4DA-FFB9-4F6C-B1AA-2B2F6015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94957" y="1242737"/>
              <a:ext cx="1561786" cy="220305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EDCD46D-B1FD-4C7B-8D25-A437CC971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4957" y="1421483"/>
              <a:ext cx="1538419" cy="1538419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E850F01-F6E0-407A-B72E-BC950F7DD2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20" y="2495502"/>
            <a:ext cx="882755" cy="882755"/>
          </a:xfrm>
          <a:prstGeom prst="rect">
            <a:avLst/>
          </a:prstGeom>
        </p:spPr>
      </p:pic>
      <p:sp>
        <p:nvSpPr>
          <p:cNvPr id="37" name="箭头: 右 36">
            <a:extLst>
              <a:ext uri="{FF2B5EF4-FFF2-40B4-BE49-F238E27FC236}">
                <a16:creationId xmlns:a16="http://schemas.microsoft.com/office/drawing/2014/main" id="{83D686C1-F578-4342-80AA-148B3C0610CD}"/>
              </a:ext>
            </a:extLst>
          </p:cNvPr>
          <p:cNvSpPr/>
          <p:nvPr/>
        </p:nvSpPr>
        <p:spPr>
          <a:xfrm rot="5400000" flipV="1">
            <a:off x="1595805" y="3434672"/>
            <a:ext cx="632234" cy="848410"/>
          </a:xfrm>
          <a:prstGeom prst="rightArrow">
            <a:avLst>
              <a:gd name="adj1" fmla="val 6437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7773101-6035-4AF7-8ECF-C1BFF200D8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04" y="1062760"/>
            <a:ext cx="1152346" cy="11523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AFAD8B4-7DE4-4A76-9F49-D67F83C312E2}"/>
              </a:ext>
            </a:extLst>
          </p:cNvPr>
          <p:cNvSpPr txBox="1"/>
          <p:nvPr/>
        </p:nvSpPr>
        <p:spPr>
          <a:xfrm>
            <a:off x="74285" y="3453686"/>
            <a:ext cx="115329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签章文件或其他各类文件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DB6041D-44BE-4B1F-8862-195FAC1918DE}"/>
              </a:ext>
            </a:extLst>
          </p:cNvPr>
          <p:cNvSpPr txBox="1"/>
          <p:nvPr/>
        </p:nvSpPr>
        <p:spPr>
          <a:xfrm>
            <a:off x="2676743" y="5444191"/>
            <a:ext cx="197083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文件上传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823F30D2-9E8D-4864-ABDF-C60979BCF3C5}"/>
              </a:ext>
            </a:extLst>
          </p:cNvPr>
          <p:cNvSpPr/>
          <p:nvPr/>
        </p:nvSpPr>
        <p:spPr>
          <a:xfrm flipV="1">
            <a:off x="7675474" y="5692039"/>
            <a:ext cx="2618520" cy="473263"/>
          </a:xfrm>
          <a:prstGeom prst="rightArrow">
            <a:avLst>
              <a:gd name="adj1" fmla="val 6437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F948A03B-CB6F-43D9-B065-A5466222B59E}"/>
              </a:ext>
            </a:extLst>
          </p:cNvPr>
          <p:cNvSpPr/>
          <p:nvPr/>
        </p:nvSpPr>
        <p:spPr>
          <a:xfrm rot="16200000" flipV="1">
            <a:off x="10771427" y="4398051"/>
            <a:ext cx="599098" cy="276979"/>
          </a:xfrm>
          <a:prstGeom prst="rightArrow">
            <a:avLst>
              <a:gd name="adj1" fmla="val 6437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98F3EC5-940C-421D-A6A4-5BA211811602}"/>
              </a:ext>
            </a:extLst>
          </p:cNvPr>
          <p:cNvSpPr txBox="1"/>
          <p:nvPr/>
        </p:nvSpPr>
        <p:spPr>
          <a:xfrm>
            <a:off x="7675474" y="5438788"/>
            <a:ext cx="261852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企业微信审批流（用章申请）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8A86A8E-E306-44A1-A9A7-56294009CB83}"/>
              </a:ext>
            </a:extLst>
          </p:cNvPr>
          <p:cNvSpPr txBox="1"/>
          <p:nvPr/>
        </p:nvSpPr>
        <p:spPr>
          <a:xfrm>
            <a:off x="5145182" y="4692974"/>
            <a:ext cx="197083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系统自动转换为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箭头: 右 46">
            <a:extLst>
              <a:ext uri="{FF2B5EF4-FFF2-40B4-BE49-F238E27FC236}">
                <a16:creationId xmlns:a16="http://schemas.microsoft.com/office/drawing/2014/main" id="{ED15A85E-C1B9-4681-A1EF-C50D97B049A0}"/>
              </a:ext>
            </a:extLst>
          </p:cNvPr>
          <p:cNvSpPr/>
          <p:nvPr/>
        </p:nvSpPr>
        <p:spPr>
          <a:xfrm rot="10800000" flipV="1">
            <a:off x="7195275" y="1474504"/>
            <a:ext cx="900618" cy="284775"/>
          </a:xfrm>
          <a:prstGeom prst="rightArrow">
            <a:avLst>
              <a:gd name="adj1" fmla="val 6437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箭头: 下 61">
            <a:extLst>
              <a:ext uri="{FF2B5EF4-FFF2-40B4-BE49-F238E27FC236}">
                <a16:creationId xmlns:a16="http://schemas.microsoft.com/office/drawing/2014/main" id="{828E3AA9-B13F-4356-A525-71875C1B201B}"/>
              </a:ext>
            </a:extLst>
          </p:cNvPr>
          <p:cNvSpPr/>
          <p:nvPr/>
        </p:nvSpPr>
        <p:spPr>
          <a:xfrm rot="5400000">
            <a:off x="4531964" y="481328"/>
            <a:ext cx="504571" cy="229115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aphicFrame>
        <p:nvGraphicFramePr>
          <p:cNvPr id="7" name="对象 6">
            <a:hlinkClick r:id="" action="ppaction://ole?verb=0"/>
            <a:extLst>
              <a:ext uri="{FF2B5EF4-FFF2-40B4-BE49-F238E27FC236}">
                <a16:creationId xmlns:a16="http://schemas.microsoft.com/office/drawing/2014/main" id="{8BD6CB46-937C-41B3-A86D-F5C6BB06A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196850"/>
              </p:ext>
            </p:extLst>
          </p:nvPr>
        </p:nvGraphicFramePr>
        <p:xfrm>
          <a:off x="2509979" y="2558264"/>
          <a:ext cx="1491760" cy="839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Presentation" r:id="rId12" imgW="6350040" imgH="3571920" progId="PowerPoint.Show.12">
                  <p:embed/>
                </p:oleObj>
              </mc:Choice>
              <mc:Fallback>
                <p:oleObj name="Presentation" r:id="rId12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09979" y="2558264"/>
                        <a:ext cx="1491760" cy="839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00A7C5A2-71A9-4FB7-8258-C1FB3E9582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243326"/>
              </p:ext>
            </p:extLst>
          </p:nvPr>
        </p:nvGraphicFramePr>
        <p:xfrm>
          <a:off x="10324373" y="5372739"/>
          <a:ext cx="1664617" cy="936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Presentation" r:id="rId14" imgW="6348240" imgH="3571920" progId="PowerPoint.Show.12">
                  <p:embed/>
                </p:oleObj>
              </mc:Choice>
              <mc:Fallback>
                <p:oleObj name="Presentation" r:id="rId14" imgW="63482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324373" y="5372739"/>
                        <a:ext cx="1664617" cy="936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 descr="图片包含 远程, 室内, 控制器, 就坐&#10;&#10;已生成极高可信度的说明">
            <a:extLst>
              <a:ext uri="{FF2B5EF4-FFF2-40B4-BE49-F238E27FC236}">
                <a16:creationId xmlns:a16="http://schemas.microsoft.com/office/drawing/2014/main" id="{D5AF3B95-0A63-4278-918A-0F1838E349E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5" y="1106246"/>
            <a:ext cx="576671" cy="57667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46B55DD-F7E6-4261-BEDD-E3FB5090E9ED}"/>
              </a:ext>
            </a:extLst>
          </p:cNvPr>
          <p:cNvSpPr/>
          <p:nvPr/>
        </p:nvSpPr>
        <p:spPr>
          <a:xfrm>
            <a:off x="189756" y="1106246"/>
            <a:ext cx="3384684" cy="558757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noFill/>
            </a:endParaRPr>
          </a:p>
        </p:txBody>
      </p:sp>
      <p:pic>
        <p:nvPicPr>
          <p:cNvPr id="20" name="图片 19" descr="图片包含 台球&#10;&#10;已生成极高可信度的说明">
            <a:extLst>
              <a:ext uri="{FF2B5EF4-FFF2-40B4-BE49-F238E27FC236}">
                <a16:creationId xmlns:a16="http://schemas.microsoft.com/office/drawing/2014/main" id="{4A0F9E0E-24CB-4CBD-AE1E-23B30F2B4B9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6" y="1116607"/>
            <a:ext cx="572439" cy="57243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D5FCCC6-DD9F-4A07-A3EA-BA6C54D1C77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10" y="1188950"/>
            <a:ext cx="457044" cy="45704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38248EE-E16C-4E67-A858-3AA5950D41E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71" y="1091379"/>
            <a:ext cx="700194" cy="70019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435368C-7AA2-4D92-867D-D966DE83D7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02580" y="1281087"/>
            <a:ext cx="336424" cy="29136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EDF8C4A-A7EB-4B2B-8AB7-F016A1B54F3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93" y="1145702"/>
            <a:ext cx="508618" cy="508618"/>
          </a:xfrm>
          <a:prstGeom prst="rect">
            <a:avLst/>
          </a:prstGeom>
        </p:spPr>
      </p:pic>
      <p:sp>
        <p:nvSpPr>
          <p:cNvPr id="68" name="箭头: 下 67">
            <a:extLst>
              <a:ext uri="{FF2B5EF4-FFF2-40B4-BE49-F238E27FC236}">
                <a16:creationId xmlns:a16="http://schemas.microsoft.com/office/drawing/2014/main" id="{743DE552-FD85-4978-B5AC-EAE44D24BD30}"/>
              </a:ext>
            </a:extLst>
          </p:cNvPr>
          <p:cNvSpPr/>
          <p:nvPr/>
        </p:nvSpPr>
        <p:spPr>
          <a:xfrm>
            <a:off x="553281" y="1826474"/>
            <a:ext cx="2526127" cy="5587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68293C46-85D4-4BA3-9893-2EC9474AFA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50996" y="4474681"/>
            <a:ext cx="654221" cy="566602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E656D474-F499-4D02-AADF-EE58759D784B}"/>
              </a:ext>
            </a:extLst>
          </p:cNvPr>
          <p:cNvSpPr txBox="1"/>
          <p:nvPr/>
        </p:nvSpPr>
        <p:spPr>
          <a:xfrm>
            <a:off x="2336125" y="2305289"/>
            <a:ext cx="183946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电子传真应用推广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CAE809C-F5D6-4632-9B1F-B051F0FEB3BF}"/>
              </a:ext>
            </a:extLst>
          </p:cNvPr>
          <p:cNvSpPr txBox="1"/>
          <p:nvPr/>
        </p:nvSpPr>
        <p:spPr>
          <a:xfrm>
            <a:off x="9874429" y="5109602"/>
            <a:ext cx="264234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企业微信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审批流推广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2D187F8-870F-4B5F-8747-F0BD53CB6303}"/>
              </a:ext>
            </a:extLst>
          </p:cNvPr>
          <p:cNvSpPr txBox="1"/>
          <p:nvPr/>
        </p:nvSpPr>
        <p:spPr>
          <a:xfrm>
            <a:off x="10002179" y="2613277"/>
            <a:ext cx="241457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进行电子签章、电子签名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7D6B9ED2-F790-4324-A512-4AD0DF76BD4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09" y="3005759"/>
            <a:ext cx="1158253" cy="887958"/>
          </a:xfrm>
          <a:prstGeom prst="rect">
            <a:avLst/>
          </a:prstGeom>
          <a:effectLst>
            <a:outerShdw dist="38100" dir="5400000" algn="t" rotWithShape="0">
              <a:prstClr val="black">
                <a:alpha val="0"/>
              </a:prstClr>
            </a:outerShdw>
          </a:effectLst>
        </p:spPr>
      </p:pic>
      <p:sp>
        <p:nvSpPr>
          <p:cNvPr id="73" name="箭头: 上下 72">
            <a:extLst>
              <a:ext uri="{FF2B5EF4-FFF2-40B4-BE49-F238E27FC236}">
                <a16:creationId xmlns:a16="http://schemas.microsoft.com/office/drawing/2014/main" id="{364EC8B1-D871-4586-B12F-E9BE3E370F2E}"/>
              </a:ext>
            </a:extLst>
          </p:cNvPr>
          <p:cNvSpPr/>
          <p:nvPr/>
        </p:nvSpPr>
        <p:spPr>
          <a:xfrm rot="3182380">
            <a:off x="7390704" y="2107895"/>
            <a:ext cx="472379" cy="1506429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5642AF8-0A60-49A9-AA28-B9E8FF6374CE}"/>
              </a:ext>
            </a:extLst>
          </p:cNvPr>
          <p:cNvSpPr txBox="1"/>
          <p:nvPr/>
        </p:nvSpPr>
        <p:spPr>
          <a:xfrm>
            <a:off x="6955394" y="3419763"/>
            <a:ext cx="199130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查询下载打印历史文件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E860279-8FD8-4AE9-A9A0-B83A612950AC}"/>
              </a:ext>
            </a:extLst>
          </p:cNvPr>
          <p:cNvSpPr txBox="1"/>
          <p:nvPr/>
        </p:nvSpPr>
        <p:spPr>
          <a:xfrm>
            <a:off x="2328457" y="3488868"/>
            <a:ext cx="19291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来自于业务方的电子文件</a:t>
            </a:r>
          </a:p>
        </p:txBody>
      </p:sp>
    </p:spTree>
    <p:extLst>
      <p:ext uri="{BB962C8B-B14F-4D97-AF65-F5344CB8AC3E}">
        <p14:creationId xmlns:p14="http://schemas.microsoft.com/office/powerpoint/2010/main" val="272389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  <p:bldP spid="37" grpId="0" animBg="1"/>
      <p:bldP spid="11" grpId="0"/>
      <p:bldP spid="40" grpId="0"/>
      <p:bldP spid="42" grpId="0" animBg="1"/>
      <p:bldP spid="43" grpId="0" animBg="1"/>
      <p:bldP spid="44" grpId="0"/>
      <p:bldP spid="45" grpId="0"/>
      <p:bldP spid="47" grpId="0" animBg="1"/>
      <p:bldP spid="62" grpId="0" animBg="1"/>
      <p:bldP spid="18" grpId="0" animBg="1"/>
      <p:bldP spid="68" grpId="0" animBg="1"/>
      <p:bldP spid="70" grpId="0"/>
      <p:bldP spid="71" grpId="0"/>
      <p:bldP spid="72" grpId="0"/>
      <p:bldP spid="73" grpId="0" animBg="1"/>
      <p:bldP spid="74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49983C4-3F5C-4405-88F5-455655BD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188640"/>
            <a:ext cx="10513168" cy="70609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CF98265-9378-4268-8360-E02F667A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5" y="1245324"/>
            <a:ext cx="4335403" cy="2341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8F7A91-4F91-4478-B85A-9CBB6831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" y="4240771"/>
            <a:ext cx="4335403" cy="2408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23DF10-5A85-46A1-8A00-67FEF1ED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674" y="1245324"/>
            <a:ext cx="4335402" cy="22556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0193EA-EE60-47D3-A9B2-7302B81EC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896" y="4240771"/>
            <a:ext cx="4339180" cy="24089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0ADC957-ED06-4383-8E02-4DB1BD385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610" y="3140968"/>
            <a:ext cx="2960970" cy="1728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897035-9E2D-47DE-8753-2134099FC6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738" y="3789040"/>
            <a:ext cx="1285430" cy="609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483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2AE9F1-E578-4763-9323-3C9CB2DAA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24" y="1628800"/>
            <a:ext cx="8932173" cy="4824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对话气泡: 椭圆形 2">
            <a:extLst>
              <a:ext uri="{FF2B5EF4-FFF2-40B4-BE49-F238E27FC236}">
                <a16:creationId xmlns:a16="http://schemas.microsoft.com/office/drawing/2014/main" id="{F8BAC4E2-D31B-4F00-821A-DA76ED6621C3}"/>
              </a:ext>
            </a:extLst>
          </p:cNvPr>
          <p:cNvSpPr/>
          <p:nvPr/>
        </p:nvSpPr>
        <p:spPr>
          <a:xfrm>
            <a:off x="1554728" y="1196752"/>
            <a:ext cx="969446" cy="504056"/>
          </a:xfrm>
          <a:prstGeom prst="wedgeEllipse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9811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对话气泡: 椭圆形 2">
            <a:extLst>
              <a:ext uri="{FF2B5EF4-FFF2-40B4-BE49-F238E27FC236}">
                <a16:creationId xmlns:a16="http://schemas.microsoft.com/office/drawing/2014/main" id="{F8BAC4E2-D31B-4F00-821A-DA76ED6621C3}"/>
              </a:ext>
            </a:extLst>
          </p:cNvPr>
          <p:cNvSpPr/>
          <p:nvPr/>
        </p:nvSpPr>
        <p:spPr>
          <a:xfrm>
            <a:off x="1554728" y="1196752"/>
            <a:ext cx="969446" cy="504056"/>
          </a:xfrm>
          <a:prstGeom prst="wedgeEllipse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1409CB-BC03-4006-890B-15E7EFBA1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68" y="1772816"/>
            <a:ext cx="8928992" cy="4961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643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A49537-E3F2-4713-BD74-D65A2119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188640"/>
            <a:ext cx="10513168" cy="706090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9F0D53-5BEE-4F30-BE1C-00DD9A602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80" y="1484784"/>
            <a:ext cx="9577064" cy="4982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578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A49537-E3F2-4713-BD74-D65A2119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8" y="188640"/>
            <a:ext cx="10513168" cy="706090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使用说明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3C1E74-0A92-429E-B5C3-4BDE31F53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196751"/>
            <a:ext cx="10153128" cy="5636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459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 World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0D58856E3B9E44BDC9E12CBD27BA51" ma:contentTypeVersion="1" ma:contentTypeDescription="Create a new document." ma:contentTypeScope="" ma:versionID="851b1b172d78798a1b8c6939f14d320c">
  <xsd:schema xmlns:xsd="http://www.w3.org/2001/XMLSchema" xmlns:xs="http://www.w3.org/2001/XMLSchema" xmlns:p="http://schemas.microsoft.com/office/2006/metadata/properties" xmlns:ns3="d342f9e4-b0f9-4af7-8607-1e56b6f28db1" targetNamespace="http://schemas.microsoft.com/office/2006/metadata/properties" ma:root="true" ma:fieldsID="3193c9978a713d03643829cac0859e37" ns3:_="">
    <xsd:import namespace="d342f9e4-b0f9-4af7-8607-1e56b6f28db1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42f9e4-b0f9-4af7-8607-1e56b6f28d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0A21FA-7843-44AD-87E8-8BD774E6BB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B89C92-3FB3-4D36-9E92-C7A0DFBA63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42f9e4-b0f9-4af7-8607-1e56b6f28d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9E12E4-975E-4645-8A7F-B879900E8AC7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d342f9e4-b0f9-4af7-8607-1e56b6f28db1"/>
    <ds:schemaRef ds:uri="http://schemas.microsoft.com/office/infopath/2007/PartnerControls"/>
    <ds:schemaRef ds:uri="http://purl.org/dc/dcmitype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presentation (widescreen)</Template>
  <TotalTime>0</TotalTime>
  <Words>295</Words>
  <Application>Microsoft Office PowerPoint</Application>
  <PresentationFormat>自定义</PresentationFormat>
  <Paragraphs>55</Paragraphs>
  <Slides>11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MS PGothic</vt:lpstr>
      <vt:lpstr>微软雅黑</vt:lpstr>
      <vt:lpstr>幼圆</vt:lpstr>
      <vt:lpstr>Arial</vt:lpstr>
      <vt:lpstr>Calibri</vt:lpstr>
      <vt:lpstr>Century Gothic</vt:lpstr>
      <vt:lpstr>Times New Roman</vt:lpstr>
      <vt:lpstr>Continental World 16x9</vt:lpstr>
      <vt:lpstr>Presentation</vt:lpstr>
      <vt:lpstr>AIP电子签章管理系统</vt:lpstr>
      <vt:lpstr>概要</vt:lpstr>
      <vt:lpstr>项目背景</vt:lpstr>
      <vt:lpstr>系统介绍</vt:lpstr>
      <vt:lpstr>系统介绍</vt:lpstr>
      <vt:lpstr>使用说明</vt:lpstr>
      <vt:lpstr>使用说明</vt:lpstr>
      <vt:lpstr>使用说明</vt:lpstr>
      <vt:lpstr>使用说明</vt:lpstr>
      <vt:lpstr>成本收益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it Program Mgt Office update</dc:title>
  <dc:creator/>
  <cp:keywords/>
  <cp:lastModifiedBy/>
  <cp:revision>1</cp:revision>
  <dcterms:created xsi:type="dcterms:W3CDTF">2014-07-30T05:01:05Z</dcterms:created>
  <dcterms:modified xsi:type="dcterms:W3CDTF">2018-02-27T02:24:58Z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  <property fmtid="{D5CDD505-2E9C-101B-9397-08002B2CF9AE}" pid="3" name="ContentTypeId">
    <vt:lpwstr>0x010100B30D58856E3B9E44BDC9E12CBD27BA51</vt:lpwstr>
  </property>
  <property fmtid="{D5CDD505-2E9C-101B-9397-08002B2CF9AE}" pid="4" name="IsMyDocuments">
    <vt:bool>true</vt:bool>
  </property>
</Properties>
</file>